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61" r:id="rId4"/>
    <p:sldId id="258" r:id="rId5"/>
    <p:sldId id="262" r:id="rId6"/>
    <p:sldId id="263" r:id="rId7"/>
    <p:sldId id="264" r:id="rId8"/>
    <p:sldId id="265" r:id="rId9"/>
    <p:sldId id="266" r:id="rId10"/>
    <p:sldId id="259" r:id="rId11"/>
    <p:sldId id="257" r:id="rId12"/>
    <p:sldId id="269" r:id="rId13"/>
    <p:sldId id="268" r:id="rId14"/>
    <p:sldId id="267" r:id="rId1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4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7100CD-787A-AC5C-413F-09ADE82FBB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3BADD63-E08C-32AB-045B-19E1BA8FFB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03DCB6B-9792-BA26-4F32-67D401D2B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85D8C-6114-4429-AAF5-4FE4DB11AE32}" type="datetimeFigureOut">
              <a:rPr lang="da-DK" smtClean="0"/>
              <a:t>15-01-2026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176D232-F4ED-0AB4-0418-5241E284B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D710BEF-B784-BA96-2966-CBAD9FF11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96833-7B26-44AF-B36C-2F2B3BD89B9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42516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00364E-3508-2BD6-779A-5141ED018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3C618FE-C79C-8EEC-E7B9-84BA674C4B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93E434E-0A19-DF58-27E0-0BC3897AD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85D8C-6114-4429-AAF5-4FE4DB11AE32}" type="datetimeFigureOut">
              <a:rPr lang="da-DK" smtClean="0"/>
              <a:t>15-01-2026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71BD500-50B7-27BC-F6CC-5C245D210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447C96D-1FDF-DB0E-65EB-596EC6B55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96833-7B26-44AF-B36C-2F2B3BD89B9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81328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53F2C6-E572-DD82-8734-09B003F06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5DD4527-67DE-D022-EA9A-FDD1C67AD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8DAED3D-6CAB-5017-5699-A814774EF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85D8C-6114-4429-AAF5-4FE4DB11AE32}" type="datetimeFigureOut">
              <a:rPr lang="da-DK" smtClean="0"/>
              <a:t>15-01-2026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FF72D2E-BF1D-6FA0-D900-8583D26E6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B4AE24B-09B1-BFAB-CFF3-8C959AE65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96833-7B26-44AF-B36C-2F2B3BD89B9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6174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145D64-5586-AD32-55F5-AAC40B88C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0A593ED-0F92-45EE-DF23-6288CA3432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E84CA66-3DFE-6610-300D-EBA138C0C5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70EF5FA-E228-6DC0-0E1E-FE101B901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85D8C-6114-4429-AAF5-4FE4DB11AE32}" type="datetimeFigureOut">
              <a:rPr lang="da-DK" smtClean="0"/>
              <a:t>15-01-2026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3500ADE-D755-1E18-55EE-CEA12C390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C6AC86F-630E-0A2E-F340-A3984EEAE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96833-7B26-44AF-B36C-2F2B3BD89B9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97821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AE4425-2439-530B-0A11-A11235B9F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5B913CF-0E04-A1DF-EA3D-1FA3DEADC4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2F884E6-ABEF-1EBC-DEC3-3B6B3A508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BC8CEEC-293F-6B05-1E57-D88B88B0BC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B07D682-2421-115E-359F-B312101DC9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749EF05-6DED-86EF-71C3-89ADE5745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85D8C-6114-4429-AAF5-4FE4DB11AE32}" type="datetimeFigureOut">
              <a:rPr lang="da-DK" smtClean="0"/>
              <a:t>15-01-2026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4AA3503-1988-82F3-962D-0BBC6445B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C5323BB-D0D0-54A5-4DF8-FAC32583D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96833-7B26-44AF-B36C-2F2B3BD89B9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6212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66054C-F753-6CF2-C3BA-F5067B289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1052C7E-50D8-B747-302C-7CED3252E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85D8C-6114-4429-AAF5-4FE4DB11AE32}" type="datetimeFigureOut">
              <a:rPr lang="da-DK" smtClean="0"/>
              <a:t>15-01-2026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4C5C536-CCB3-FF55-DE39-BF3BEDAC9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5DE532D-F34B-F294-0689-7F23358AD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96833-7B26-44AF-B36C-2F2B3BD89B9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97616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6E52F5E-71D5-AD38-5172-BCF3056BB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85D8C-6114-4429-AAF5-4FE4DB11AE32}" type="datetimeFigureOut">
              <a:rPr lang="da-DK" smtClean="0"/>
              <a:t>15-01-2026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E54E4F85-244A-6D72-F26B-4EBCD1507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4915559-2B8D-4B6D-7B7D-FDA2AC251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96833-7B26-44AF-B36C-2F2B3BD89B9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94877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62C4C1-B8BA-5B2A-4BF6-C8C9CD3C6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0A73938-2996-CBFD-844B-CD5EE171B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23F2A58-C1BB-5798-931A-251218288F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D86E19F-8C21-460D-1604-90881F30A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85D8C-6114-4429-AAF5-4FE4DB11AE32}" type="datetimeFigureOut">
              <a:rPr lang="da-DK" smtClean="0"/>
              <a:t>15-01-2026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649AB58-5ABB-02A3-ABDF-9A72846D7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807A3A8-165B-72E3-D569-925A234FE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96833-7B26-44AF-B36C-2F2B3BD89B9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11174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C6E9A7-FAAB-0B3B-CD46-B0AF0FC3D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C7516299-5249-8C8A-148A-2EC9EB880E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473012A-7857-5B8A-C0C1-7A62EC77A7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949C472-0E97-5E27-D8A7-413490469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85D8C-6114-4429-AAF5-4FE4DB11AE32}" type="datetimeFigureOut">
              <a:rPr lang="da-DK" smtClean="0"/>
              <a:t>15-01-2026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09A67C2-57F7-E225-65CB-DFADB0015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2D7C85F-C043-A97B-6852-D91C59155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96833-7B26-44AF-B36C-2F2B3BD89B9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0370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FEBB87-4A65-917A-BE4D-D8F823731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18D2D02-8D10-4EDA-6F97-8324F5330A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03DCEED-1121-561E-0220-AF93CFA69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85D8C-6114-4429-AAF5-4FE4DB11AE32}" type="datetimeFigureOut">
              <a:rPr lang="da-DK" smtClean="0"/>
              <a:t>15-01-2026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3FE8715-F858-AD2F-4146-04074A14E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506CDB8-757F-D572-F161-68C2358EB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96833-7B26-44AF-B36C-2F2B3BD89B9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5086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4C312BB-49D8-7205-1446-1A2EDE5B33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25859A7-8A05-A7C2-B8A8-2A1D3DD793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0B3F0A-C024-BFCF-8B40-C2E82D4A0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85D8C-6114-4429-AAF5-4FE4DB11AE32}" type="datetimeFigureOut">
              <a:rPr lang="da-DK" smtClean="0"/>
              <a:t>15-01-2026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057D8E8-CF49-345B-DA2C-4DD822A11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477D487-8147-CD7B-D1EB-5BBDE9E3C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96833-7B26-44AF-B36C-2F2B3BD89B9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0407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366F63E-F7EF-88A2-F544-748DB9605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9C0FCA5-8DA6-0A42-757E-ABB74AD78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05685BE-433F-DE64-0D70-3D2F1C02DB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585D8C-6114-4429-AAF5-4FE4DB11AE32}" type="datetimeFigureOut">
              <a:rPr lang="da-DK" smtClean="0"/>
              <a:t>15-01-2026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4456770-A4DC-BEE5-AC7B-BA1B74BBA8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B8189E0-C831-E323-07F3-D9F09A4CBD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796833-7B26-44AF-B36C-2F2B3BD89B9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6904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&#230;repladsen.dk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&#230;repladsen.dk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findlaereplads.dk/forloeb/data-og-kommunikation/index.html#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089D7-EF1A-B38F-C407-29998BAB1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0B09E9BC-7F62-ACF8-5BA5-6F2CF79A20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" t="17423" r="75" b="18246"/>
          <a:stretch/>
        </p:blipFill>
        <p:spPr>
          <a:xfrm>
            <a:off x="0" y="1715816"/>
            <a:ext cx="10533529" cy="357045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4E78353-6FED-8ACE-6768-8A3EB9013B13}"/>
              </a:ext>
            </a:extLst>
          </p:cNvPr>
          <p:cNvSpPr/>
          <p:nvPr/>
        </p:nvSpPr>
        <p:spPr>
          <a:xfrm>
            <a:off x="1" y="468086"/>
            <a:ext cx="12192000" cy="140425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641BBFB4-1665-6EC2-DEA9-E78B6D7708AE}"/>
              </a:ext>
            </a:extLst>
          </p:cNvPr>
          <p:cNvSpPr txBox="1"/>
          <p:nvPr/>
        </p:nvSpPr>
        <p:spPr>
          <a:xfrm>
            <a:off x="618564" y="977152"/>
            <a:ext cx="77544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VELKOMMEN</a:t>
            </a:r>
            <a:br>
              <a:rPr lang="da-DK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a-DK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tag styringen – søg læreplads nu!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4BFA260-22DA-3B8C-D59E-2F29A8E37C3A}"/>
              </a:ext>
            </a:extLst>
          </p:cNvPr>
          <p:cNvSpPr/>
          <p:nvPr/>
        </p:nvSpPr>
        <p:spPr>
          <a:xfrm>
            <a:off x="9359153" y="-1"/>
            <a:ext cx="519953" cy="6452669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0" name="Billede 9" descr="Et billede, der indeholder sort, mørke&#10;&#10;Automatisk genereret beskrivelse">
            <a:extLst>
              <a:ext uri="{FF2B5EF4-FFF2-40B4-BE49-F238E27FC236}">
                <a16:creationId xmlns:a16="http://schemas.microsoft.com/office/drawing/2014/main" id="{515D71D2-54D8-C7E2-75B5-D5B67A28D6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305" y="4741766"/>
            <a:ext cx="1219200" cy="1877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762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B78D23FF-A0C0-9DB4-364C-A6826257E502}"/>
              </a:ext>
            </a:extLst>
          </p:cNvPr>
          <p:cNvSpPr/>
          <p:nvPr/>
        </p:nvSpPr>
        <p:spPr>
          <a:xfrm>
            <a:off x="1" y="468086"/>
            <a:ext cx="12192000" cy="140425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FAE7C844-D86D-CD45-E1D8-E96985927769}"/>
              </a:ext>
            </a:extLst>
          </p:cNvPr>
          <p:cNvSpPr txBox="1"/>
          <p:nvPr/>
        </p:nvSpPr>
        <p:spPr>
          <a:xfrm>
            <a:off x="618564" y="977152"/>
            <a:ext cx="77544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VIRKSOMHEDSKONSULENT</a:t>
            </a:r>
          </a:p>
          <a:p>
            <a:r>
              <a:rPr lang="da-DK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hvad kan hun bruges til?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51B581A-8491-5894-A72A-99F5E080E493}"/>
              </a:ext>
            </a:extLst>
          </p:cNvPr>
          <p:cNvSpPr/>
          <p:nvPr/>
        </p:nvSpPr>
        <p:spPr>
          <a:xfrm>
            <a:off x="9359153" y="0"/>
            <a:ext cx="519953" cy="2205318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0" name="Billede 9" descr="Et billede, der indeholder sort, mørke&#10;&#10;Automatisk genereret beskrivelse">
            <a:extLst>
              <a:ext uri="{FF2B5EF4-FFF2-40B4-BE49-F238E27FC236}">
                <a16:creationId xmlns:a16="http://schemas.microsoft.com/office/drawing/2014/main" id="{6E016D77-03C9-874D-76EB-CD5D1A671F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352" y="4574923"/>
            <a:ext cx="1219200" cy="1877746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640D5B87-2AB6-0CF1-F446-6120844E60A5}"/>
              </a:ext>
            </a:extLst>
          </p:cNvPr>
          <p:cNvSpPr txBox="1"/>
          <p:nvPr/>
        </p:nvSpPr>
        <p:spPr>
          <a:xfrm>
            <a:off x="815788" y="2438400"/>
            <a:ext cx="831924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>
                <a:latin typeface="Calibri" panose="020F0502020204030204" pitchFamily="34" charset="0"/>
                <a:cs typeface="Calibri" panose="020F0502020204030204" pitchFamily="34" charset="0"/>
              </a:rPr>
              <a:t>HVEM ER VIRKSOMHEDSKONSULENT?</a:t>
            </a:r>
          </a:p>
          <a:p>
            <a:pPr marL="285750" indent="-285750">
              <a:buFontTx/>
              <a:buChar char="-"/>
            </a:pPr>
            <a:r>
              <a:rPr lang="da-DK" dirty="0">
                <a:latin typeface="Calibri" panose="020F0502020204030204" pitchFamily="34" charset="0"/>
                <a:cs typeface="Calibri" panose="020F0502020204030204" pitchFamily="34" charset="0"/>
              </a:rPr>
              <a:t>Jeg hedder Lisette Andersen</a:t>
            </a:r>
          </a:p>
          <a:p>
            <a:pPr marL="285750" indent="-285750">
              <a:buFontTx/>
              <a:buChar char="-"/>
            </a:pPr>
            <a:r>
              <a:rPr lang="da-DK" dirty="0">
                <a:latin typeface="Calibri" panose="020F0502020204030204" pitchFamily="34" charset="0"/>
                <a:cs typeface="Calibri" panose="020F0502020204030204" pitchFamily="34" charset="0"/>
              </a:rPr>
              <a:t>Er uddannet mediegrafiker</a:t>
            </a:r>
          </a:p>
          <a:p>
            <a:pPr marL="285750" indent="-285750">
              <a:buFontTx/>
              <a:buChar char="-"/>
            </a:pPr>
            <a:r>
              <a:rPr lang="da-DK" dirty="0">
                <a:latin typeface="Calibri" panose="020F0502020204030204" pitchFamily="34" charset="0"/>
                <a:cs typeface="Calibri" panose="020F0502020204030204" pitchFamily="34" charset="0"/>
              </a:rPr>
              <a:t>Har arbejdet på RTS i 8 år </a:t>
            </a:r>
            <a:r>
              <a:rPr lang="da-DK" i="1" dirty="0">
                <a:latin typeface="Calibri" panose="020F0502020204030204" pitchFamily="34" charset="0"/>
                <a:cs typeface="Calibri" panose="020F0502020204030204" pitchFamily="34" charset="0"/>
              </a:rPr>
              <a:t>(instruktør og virksomhedskonsulent)</a:t>
            </a:r>
          </a:p>
          <a:p>
            <a:pPr marL="285750" indent="-285750">
              <a:buFontTx/>
              <a:buChar char="-"/>
            </a:pPr>
            <a:r>
              <a:rPr lang="da-DK" dirty="0">
                <a:latin typeface="Calibri" panose="020F0502020204030204" pitchFamily="34" charset="0"/>
                <a:cs typeface="Calibri" panose="020F0502020204030204" pitchFamily="34" charset="0"/>
              </a:rPr>
              <a:t>Har mere end 15 års erfaring ude fra den grafiske branchen</a:t>
            </a:r>
          </a:p>
          <a:p>
            <a:endParaRPr lang="da-DK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a-DK" b="1" dirty="0">
                <a:latin typeface="Calibri" panose="020F0502020204030204" pitchFamily="34" charset="0"/>
                <a:cs typeface="Calibri" panose="020F0502020204030204" pitchFamily="34" charset="0"/>
              </a:rPr>
              <a:t>HVAD KAN I BRUGE VIRKSOMHEDSKONSULENTEN TIL?</a:t>
            </a:r>
          </a:p>
          <a:p>
            <a:pPr marL="285750" indent="-285750">
              <a:buFontTx/>
              <a:buChar char="-"/>
            </a:pPr>
            <a:r>
              <a:rPr lang="da-DK" dirty="0">
                <a:latin typeface="Calibri" panose="020F0502020204030204" pitchFamily="34" charset="0"/>
                <a:cs typeface="Calibri" panose="020F0502020204030204" pitchFamily="34" charset="0"/>
              </a:rPr>
              <a:t>Kommunikation imellem virksomhed og elev</a:t>
            </a:r>
          </a:p>
          <a:p>
            <a:pPr marL="285750" indent="-285750">
              <a:buFontTx/>
              <a:buChar char="-"/>
            </a:pPr>
            <a:r>
              <a:rPr lang="da-DK" dirty="0">
                <a:latin typeface="Calibri" panose="020F0502020204030204" pitchFamily="34" charset="0"/>
                <a:cs typeface="Calibri" panose="020F0502020204030204" pitchFamily="34" charset="0"/>
              </a:rPr>
              <a:t>Feedback på ansøgninger/CV</a:t>
            </a:r>
          </a:p>
          <a:p>
            <a:pPr marL="285750" indent="-285750">
              <a:buFontTx/>
              <a:buChar char="-"/>
            </a:pPr>
            <a:r>
              <a:rPr lang="da-DK" dirty="0">
                <a:latin typeface="Calibri" panose="020F0502020204030204" pitchFamily="34" charset="0"/>
                <a:cs typeface="Calibri" panose="020F0502020204030204" pitchFamily="34" charset="0"/>
              </a:rPr>
              <a:t>Hjælp til lærepladssøgningen </a:t>
            </a:r>
            <a:r>
              <a:rPr lang="da-DK" i="1" dirty="0">
                <a:latin typeface="Calibri" panose="020F0502020204030204" pitchFamily="34" charset="0"/>
                <a:cs typeface="Calibri" panose="020F0502020204030204" pitchFamily="34" charset="0"/>
              </a:rPr>
              <a:t>– hvordan gør man?</a:t>
            </a:r>
          </a:p>
          <a:p>
            <a:pPr marL="285750" indent="-285750">
              <a:buFontTx/>
              <a:buChar char="-"/>
            </a:pPr>
            <a:r>
              <a:rPr lang="da-DK" dirty="0">
                <a:latin typeface="Calibri" panose="020F0502020204030204" pitchFamily="34" charset="0"/>
                <a:cs typeface="Calibri" panose="020F0502020204030204" pitchFamily="34" charset="0"/>
              </a:rPr>
              <a:t>Godkendelse af virksomheder</a:t>
            </a:r>
          </a:p>
          <a:p>
            <a:pPr marL="285750" indent="-285750">
              <a:buFontTx/>
              <a:buChar char="-"/>
            </a:pPr>
            <a:r>
              <a:rPr lang="da-DK" dirty="0">
                <a:latin typeface="Calibri" panose="020F0502020204030204" pitchFamily="34" charset="0"/>
                <a:cs typeface="Calibri" panose="020F0502020204030204" pitchFamily="34" charset="0"/>
              </a:rPr>
              <a:t>At få skabt en åbning til en virksomhed</a:t>
            </a:r>
          </a:p>
          <a:p>
            <a:pPr marL="285750" indent="-285750">
              <a:buFontTx/>
              <a:buChar char="-"/>
            </a:pPr>
            <a:r>
              <a:rPr lang="da-DK" i="1" dirty="0">
                <a:latin typeface="Calibri" panose="020F0502020204030204" pitchFamily="34" charset="0"/>
                <a:cs typeface="Calibri" panose="020F0502020204030204" pitchFamily="34" charset="0"/>
              </a:rPr>
              <a:t>… og meget af det praktiske hvad ang. lærepladser</a:t>
            </a:r>
          </a:p>
        </p:txBody>
      </p:sp>
      <p:pic>
        <p:nvPicPr>
          <p:cNvPr id="13" name="Billede 12" descr="Et billede, der indeholder Ansigt, person, tøj, smil&#10;&#10;Automatisk genereret beskrivelse">
            <a:extLst>
              <a:ext uri="{FF2B5EF4-FFF2-40B4-BE49-F238E27FC236}">
                <a16:creationId xmlns:a16="http://schemas.microsoft.com/office/drawing/2014/main" id="{ACF3E3BD-4D14-0D37-36BD-49B9D81B1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599" y="2477854"/>
            <a:ext cx="2073234" cy="3165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290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663AF-FF27-7A85-2B2E-5EBD4824D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7FD3DEAE-3CF0-47B6-EAA3-6DE4994DDC74}"/>
              </a:ext>
            </a:extLst>
          </p:cNvPr>
          <p:cNvSpPr/>
          <p:nvPr/>
        </p:nvSpPr>
        <p:spPr>
          <a:xfrm>
            <a:off x="1" y="468086"/>
            <a:ext cx="12192000" cy="140425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497BFD26-B76A-924E-027D-FCD41F384DE9}"/>
              </a:ext>
            </a:extLst>
          </p:cNvPr>
          <p:cNvSpPr txBox="1"/>
          <p:nvPr/>
        </p:nvSpPr>
        <p:spPr>
          <a:xfrm>
            <a:off x="618564" y="977152"/>
            <a:ext cx="77544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>
                <a:solidFill>
                  <a:schemeClr val="bg1"/>
                </a:solidFill>
                <a:latin typeface="Calbri"/>
              </a:rPr>
              <a:t>LÆREPLADSEN</a:t>
            </a:r>
          </a:p>
          <a:p>
            <a:r>
              <a:rPr lang="da-DK" i="1" dirty="0">
                <a:solidFill>
                  <a:schemeClr val="bg1"/>
                </a:solidFill>
                <a:latin typeface="Calbri"/>
                <a:cs typeface="Calibri" panose="020F0502020204030204" pitchFamily="34" charset="0"/>
              </a:rPr>
              <a:t>- hvad skal man bruge lærepladsen.dk til?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F67EA492-10A0-7272-38C0-F97C2010E5EE}"/>
              </a:ext>
            </a:extLst>
          </p:cNvPr>
          <p:cNvSpPr/>
          <p:nvPr/>
        </p:nvSpPr>
        <p:spPr>
          <a:xfrm>
            <a:off x="9359153" y="0"/>
            <a:ext cx="519953" cy="2501154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0" name="Billede 9" descr="Et billede, der indeholder sort, mørke&#10;&#10;Automatisk genereret beskrivelse">
            <a:extLst>
              <a:ext uri="{FF2B5EF4-FFF2-40B4-BE49-F238E27FC236}">
                <a16:creationId xmlns:a16="http://schemas.microsoft.com/office/drawing/2014/main" id="{FE3F4BE8-D80F-6451-1164-619673E851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305" y="4741766"/>
            <a:ext cx="1219200" cy="1877746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B6F9E180-8F3C-BDA9-F1F6-7C4C295139D4}"/>
              </a:ext>
            </a:extLst>
          </p:cNvPr>
          <p:cNvSpPr txBox="1"/>
          <p:nvPr/>
        </p:nvSpPr>
        <p:spPr>
          <a:xfrm>
            <a:off x="636494" y="2224882"/>
            <a:ext cx="7055223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a-DK" sz="1800" b="1" dirty="0">
                <a:latin typeface="Calbri"/>
              </a:rPr>
              <a:t>PÅ LÆREPLADSEN.DK SKAL DU:</a:t>
            </a:r>
          </a:p>
          <a:p>
            <a:pPr marL="0" indent="0">
              <a:buNone/>
            </a:pPr>
            <a:endParaRPr lang="da-DK" sz="1800" dirty="0">
              <a:latin typeface="Cal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>
                <a:latin typeface="Calbri"/>
              </a:rPr>
              <a:t>I har allerede en synlig profil </a:t>
            </a:r>
            <a:br>
              <a:rPr lang="da-DK" dirty="0">
                <a:latin typeface="Calbri"/>
              </a:rPr>
            </a:br>
            <a:endParaRPr lang="da-DK" sz="1800" dirty="0">
              <a:latin typeface="Cal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>
                <a:latin typeface="Calbri"/>
              </a:rPr>
              <a:t>Du skal dokumenter din lærepladssøgning i din søgelog </a:t>
            </a:r>
            <a:br>
              <a:rPr lang="da-DK" sz="1800" dirty="0">
                <a:latin typeface="Calbri"/>
              </a:rPr>
            </a:br>
            <a:r>
              <a:rPr lang="da-DK" sz="1800" i="1" dirty="0">
                <a:latin typeface="Calbri"/>
              </a:rPr>
              <a:t>– du skal aktivt derind</a:t>
            </a:r>
          </a:p>
          <a:p>
            <a:pPr lvl="0"/>
            <a:endParaRPr lang="da-DK" sz="1800" dirty="0">
              <a:latin typeface="Calbri"/>
            </a:endParaRPr>
          </a:p>
          <a:p>
            <a:pPr lvl="0"/>
            <a:r>
              <a:rPr lang="da-DK" sz="1800" b="1" dirty="0">
                <a:latin typeface="Calbri"/>
              </a:rPr>
              <a:t>VIGTIGT</a:t>
            </a:r>
            <a:r>
              <a:rPr lang="da-DK" sz="1800" dirty="0">
                <a:latin typeface="Calbri"/>
              </a:rPr>
              <a:t> at vise at du løbende søger under </a:t>
            </a:r>
            <a:r>
              <a:rPr lang="da-DK" sz="1800" u="sng" dirty="0">
                <a:latin typeface="Calbri"/>
              </a:rPr>
              <a:t>hele</a:t>
            </a:r>
            <a:r>
              <a:rPr lang="da-DK" sz="1800" dirty="0">
                <a:latin typeface="Calbri"/>
              </a:rPr>
              <a:t> grundforløbet</a:t>
            </a:r>
            <a:br>
              <a:rPr lang="da-DK" sz="1800" dirty="0">
                <a:latin typeface="Calbri"/>
              </a:rPr>
            </a:br>
            <a:endParaRPr lang="da-DK" sz="1800" dirty="0">
              <a:latin typeface="Calbri"/>
            </a:endParaRPr>
          </a:p>
          <a:p>
            <a:pPr lvl="0"/>
            <a:r>
              <a:rPr lang="da-DK" sz="1800" dirty="0">
                <a:latin typeface="Calbri"/>
              </a:rPr>
              <a:t>HUSK at opdatere, når der er nyt til dit CV! </a:t>
            </a:r>
            <a:br>
              <a:rPr lang="da-DK" sz="1800" dirty="0">
                <a:latin typeface="Calbri"/>
              </a:rPr>
            </a:br>
            <a:r>
              <a:rPr lang="da-DK" sz="1800" dirty="0">
                <a:latin typeface="Calbri"/>
              </a:rPr>
              <a:t>F.eks. at du har været i praktik et sted eller udviklet nye kompetencer</a:t>
            </a:r>
          </a:p>
        </p:txBody>
      </p:sp>
    </p:spTree>
    <p:extLst>
      <p:ext uri="{BB962C8B-B14F-4D97-AF65-F5344CB8AC3E}">
        <p14:creationId xmlns:p14="http://schemas.microsoft.com/office/powerpoint/2010/main" val="3800641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34E80-2ED9-A49E-4CA2-6493935E8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BD34B2F-9E56-6493-72EB-4D152311D8EB}"/>
              </a:ext>
            </a:extLst>
          </p:cNvPr>
          <p:cNvSpPr/>
          <p:nvPr/>
        </p:nvSpPr>
        <p:spPr>
          <a:xfrm>
            <a:off x="1" y="468086"/>
            <a:ext cx="12192000" cy="140425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CD91C857-3591-7F40-D197-A769733319B0}"/>
              </a:ext>
            </a:extLst>
          </p:cNvPr>
          <p:cNvSpPr txBox="1"/>
          <p:nvPr/>
        </p:nvSpPr>
        <p:spPr>
          <a:xfrm>
            <a:off x="618564" y="977152"/>
            <a:ext cx="77544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LÆREPLADSEN.DK</a:t>
            </a:r>
          </a:p>
          <a:p>
            <a:r>
              <a:rPr lang="da-DK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søgelog 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085CE95C-E5BE-413B-9C44-B5548A16B590}"/>
              </a:ext>
            </a:extLst>
          </p:cNvPr>
          <p:cNvSpPr/>
          <p:nvPr/>
        </p:nvSpPr>
        <p:spPr>
          <a:xfrm>
            <a:off x="9359153" y="0"/>
            <a:ext cx="519953" cy="2205318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0" name="Billede 9" descr="Et billede, der indeholder sort, mørke&#10;&#10;Automatisk genereret beskrivelse">
            <a:extLst>
              <a:ext uri="{FF2B5EF4-FFF2-40B4-BE49-F238E27FC236}">
                <a16:creationId xmlns:a16="http://schemas.microsoft.com/office/drawing/2014/main" id="{1EA43672-8E7D-785F-45A1-2B32F69089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352" y="4574923"/>
            <a:ext cx="1219200" cy="1877746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A27BACEA-9678-68FC-27FA-8681148A9E0C}"/>
              </a:ext>
            </a:extLst>
          </p:cNvPr>
          <p:cNvSpPr txBox="1"/>
          <p:nvPr/>
        </p:nvSpPr>
        <p:spPr>
          <a:xfrm>
            <a:off x="690282" y="2743338"/>
            <a:ext cx="831924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>
                <a:latin typeface="Calibri" panose="020F0502020204030204" pitchFamily="34" charset="0"/>
                <a:cs typeface="Calibri" panose="020F0502020204030204" pitchFamily="34" charset="0"/>
              </a:rPr>
              <a:t>HVAD ER LÆREPLADSEN.DK?</a:t>
            </a:r>
          </a:p>
          <a:p>
            <a:pPr marL="285750" indent="-285750">
              <a:buFontTx/>
              <a:buChar char="-"/>
            </a:pPr>
            <a:r>
              <a:rPr lang="da-DK" dirty="0">
                <a:latin typeface="Calibri" panose="020F0502020204030204" pitchFamily="34" charset="0"/>
                <a:cs typeface="Calibri" panose="020F0502020204030204" pitchFamily="34" charset="0"/>
              </a:rPr>
              <a:t>Lærepladsen.dk er jeres ”søgeprofil” for virksomhederne</a:t>
            </a:r>
          </a:p>
          <a:p>
            <a:pPr marL="285750" indent="-285750">
              <a:buFontTx/>
              <a:buChar char="-"/>
            </a:pPr>
            <a:r>
              <a:rPr lang="da-DK" dirty="0">
                <a:latin typeface="Calibri" panose="020F0502020204030204" pitchFamily="34" charset="0"/>
                <a:cs typeface="Calibri" panose="020F0502020204030204" pitchFamily="34" charset="0"/>
              </a:rPr>
              <a:t>Lærepladsen.dk er jeres ”søgemaskine” til at finde alle virksomheder der er registreret med CVR-nr.</a:t>
            </a:r>
          </a:p>
          <a:p>
            <a:pPr marL="285750" indent="-285750">
              <a:buFontTx/>
              <a:buChar char="-"/>
            </a:pPr>
            <a:r>
              <a:rPr lang="da-DK" dirty="0">
                <a:latin typeface="Calibri" panose="020F0502020204030204" pitchFamily="34" charset="0"/>
                <a:cs typeface="Calibri" panose="020F0502020204030204" pitchFamily="34" charset="0"/>
              </a:rPr>
              <a:t>Lærepladsen.dk er den platform som bliver brugt som jeres ”søgelog”, dokumentation for jeres aktiviteter under GF2</a:t>
            </a:r>
            <a:br>
              <a:rPr lang="da-DK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a-DK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a-DK" b="1" dirty="0">
                <a:latin typeface="Calibri" panose="020F0502020204030204" pitchFamily="34" charset="0"/>
                <a:cs typeface="Calibri" panose="020F0502020204030204" pitchFamily="34" charset="0"/>
              </a:rPr>
              <a:t>HVAD SKAL I PÅ LÆREPLADSEN.DK</a:t>
            </a:r>
          </a:p>
          <a:p>
            <a:pPr marL="285750" indent="-285750">
              <a:buFontTx/>
              <a:buChar char="-"/>
            </a:pPr>
            <a:r>
              <a:rPr lang="da-DK" dirty="0">
                <a:latin typeface="Calibri" panose="020F0502020204030204" pitchFamily="34" charset="0"/>
                <a:cs typeface="Calibri" panose="020F0502020204030204" pitchFamily="34" charset="0"/>
              </a:rPr>
              <a:t>Oprette en profil</a:t>
            </a:r>
          </a:p>
          <a:p>
            <a:pPr marL="285750" indent="-285750">
              <a:buFontTx/>
              <a:buChar char="-"/>
            </a:pPr>
            <a:r>
              <a:rPr lang="da-DK" dirty="0">
                <a:latin typeface="Calibri" panose="020F0502020204030204" pitchFamily="34" charset="0"/>
                <a:cs typeface="Calibri" panose="020F0502020204030204" pitchFamily="34" charset="0"/>
              </a:rPr>
              <a:t>Skrive en ”attraktiv” profiltekst, så virksomhederne bliver interesseret</a:t>
            </a:r>
          </a:p>
          <a:p>
            <a:pPr marL="285750" indent="-285750">
              <a:buFontTx/>
              <a:buChar char="-"/>
            </a:pPr>
            <a:r>
              <a:rPr lang="da-DK" dirty="0">
                <a:latin typeface="Calibri" panose="020F0502020204030204" pitchFamily="34" charset="0"/>
                <a:cs typeface="Calibri" panose="020F0502020204030204" pitchFamily="34" charset="0"/>
              </a:rPr>
              <a:t>Dokumenter jeres læreplads-søgning igennem hele GF2 </a:t>
            </a:r>
            <a:r>
              <a:rPr lang="da-DK" b="1" dirty="0">
                <a:latin typeface="Calibri" panose="020F0502020204030204" pitchFamily="34" charset="0"/>
                <a:cs typeface="Calibri" panose="020F0502020204030204" pitchFamily="34" charset="0"/>
              </a:rPr>
              <a:t>(aktiv søgende)</a:t>
            </a:r>
          </a:p>
          <a:p>
            <a:pPr marL="285750" indent="-285750">
              <a:buFontTx/>
              <a:buChar char="-"/>
            </a:pPr>
            <a:r>
              <a:rPr lang="da-DK" b="1" dirty="0">
                <a:latin typeface="Calibri" panose="020F0502020204030204" pitchFamily="34" charset="0"/>
                <a:cs typeface="Calibri" panose="020F0502020204030204" pitchFamily="34" charset="0"/>
              </a:rPr>
              <a:t>I SKAL </a:t>
            </a:r>
            <a:r>
              <a:rPr lang="da-DK" dirty="0">
                <a:latin typeface="Calibri" panose="020F0502020204030204" pitchFamily="34" charset="0"/>
                <a:cs typeface="Calibri" panose="020F0502020204030204" pitchFamily="34" charset="0"/>
              </a:rPr>
              <a:t>have en </a:t>
            </a:r>
            <a:r>
              <a:rPr lang="da-DK" b="1" dirty="0">
                <a:latin typeface="Calibri" panose="020F0502020204030204" pitchFamily="34" charset="0"/>
                <a:cs typeface="Calibri" panose="020F0502020204030204" pitchFamily="34" charset="0"/>
              </a:rPr>
              <a:t>SYNLIG</a:t>
            </a:r>
            <a:r>
              <a:rPr lang="da-DK" dirty="0">
                <a:latin typeface="Calibri" panose="020F0502020204030204" pitchFamily="34" charset="0"/>
                <a:cs typeface="Calibri" panose="020F0502020204030204" pitchFamily="34" charset="0"/>
              </a:rPr>
              <a:t> profil på lærepladsen.dk under hele jeres forløb</a:t>
            </a:r>
          </a:p>
        </p:txBody>
      </p:sp>
      <p:pic>
        <p:nvPicPr>
          <p:cNvPr id="5" name="Billede 4" descr="Et billede, der indeholder tekst, Font/skrifttype, hvid, logo&#10;&#10;Automatisk genereret beskrivelse">
            <a:extLst>
              <a:ext uri="{FF2B5EF4-FFF2-40B4-BE49-F238E27FC236}">
                <a16:creationId xmlns:a16="http://schemas.microsoft.com/office/drawing/2014/main" id="{750F545F-3946-0AF0-B834-7431483D36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64" y="1872343"/>
            <a:ext cx="3485738" cy="71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396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FBD22-20F0-2F8A-45F3-2A0C8C598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A4279F2B-E8AB-7532-2C49-0988809A768A}"/>
              </a:ext>
            </a:extLst>
          </p:cNvPr>
          <p:cNvSpPr/>
          <p:nvPr/>
        </p:nvSpPr>
        <p:spPr>
          <a:xfrm>
            <a:off x="1" y="468086"/>
            <a:ext cx="12192000" cy="140425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AD7FBDA8-7C89-896C-5E27-C2163804D628}"/>
              </a:ext>
            </a:extLst>
          </p:cNvPr>
          <p:cNvSpPr txBox="1"/>
          <p:nvPr/>
        </p:nvSpPr>
        <p:spPr>
          <a:xfrm>
            <a:off x="618564" y="977152"/>
            <a:ext cx="77544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>
                <a:solidFill>
                  <a:schemeClr val="bg1"/>
                </a:solidFill>
                <a:latin typeface="Calbri"/>
              </a:rPr>
              <a:t>LÆREPLADSEN</a:t>
            </a:r>
            <a:br>
              <a:rPr lang="da-DK" sz="2400" b="1" dirty="0">
                <a:solidFill>
                  <a:schemeClr val="bg1"/>
                </a:solidFill>
                <a:latin typeface="Calbri"/>
              </a:rPr>
            </a:br>
            <a:r>
              <a:rPr lang="da-DK" dirty="0">
                <a:solidFill>
                  <a:schemeClr val="bg1"/>
                </a:solidFill>
                <a:latin typeface="Calbri"/>
              </a:rPr>
              <a:t>- </a:t>
            </a:r>
            <a:r>
              <a:rPr lang="da-DK" i="1" dirty="0">
                <a:solidFill>
                  <a:schemeClr val="bg1"/>
                </a:solidFill>
                <a:latin typeface="Calbri"/>
              </a:rPr>
              <a:t>hvilke muligheder giver www.lærepladsen.dk</a:t>
            </a:r>
            <a:endParaRPr lang="da-DK" i="1" dirty="0">
              <a:solidFill>
                <a:schemeClr val="bg1"/>
              </a:solidFill>
              <a:latin typeface="Calbri"/>
              <a:cs typeface="Calibri" panose="020F0502020204030204" pitchFamily="34" charset="0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972A6004-4C58-588E-CBD6-618CBBA3C10B}"/>
              </a:ext>
            </a:extLst>
          </p:cNvPr>
          <p:cNvSpPr/>
          <p:nvPr/>
        </p:nvSpPr>
        <p:spPr>
          <a:xfrm>
            <a:off x="9359153" y="0"/>
            <a:ext cx="519953" cy="2501154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0" name="Billede 9" descr="Et billede, der indeholder sort, mørke&#10;&#10;Automatisk genereret beskrivelse">
            <a:extLst>
              <a:ext uri="{FF2B5EF4-FFF2-40B4-BE49-F238E27FC236}">
                <a16:creationId xmlns:a16="http://schemas.microsoft.com/office/drawing/2014/main" id="{D1CD2963-40F3-2698-5F9A-5A6FE82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305" y="4741766"/>
            <a:ext cx="1219200" cy="1877746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0D555072-EBA6-54D6-D50C-F2244A37B4A2}"/>
              </a:ext>
            </a:extLst>
          </p:cNvPr>
          <p:cNvSpPr txBox="1"/>
          <p:nvPr/>
        </p:nvSpPr>
        <p:spPr>
          <a:xfrm>
            <a:off x="636494" y="2224882"/>
            <a:ext cx="7055223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latin typeface="Calbri"/>
              </a:rPr>
              <a:t>Her bliver en del ledige lærepladser slået op</a:t>
            </a:r>
            <a:br>
              <a:rPr lang="da-DK" dirty="0">
                <a:latin typeface="Calbri"/>
              </a:rPr>
            </a:br>
            <a:endParaRPr lang="da-DK" dirty="0">
              <a:latin typeface="Calbri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dirty="0">
                <a:latin typeface="Calbri"/>
              </a:rPr>
              <a:t>Du kan finde godkendte virksomheder</a:t>
            </a:r>
            <a:br>
              <a:rPr lang="da-DK" dirty="0">
                <a:latin typeface="Calbri"/>
              </a:rPr>
            </a:br>
            <a:endParaRPr lang="da-DK" dirty="0">
              <a:latin typeface="Calbri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dirty="0">
                <a:latin typeface="Calbri"/>
              </a:rPr>
              <a:t>Du kan få en liste over virksomheder, der har en uddannelsesaftale der er ved at udløbe</a:t>
            </a:r>
          </a:p>
          <a:p>
            <a:pPr lvl="0"/>
            <a:endParaRPr lang="da-DK" dirty="0">
              <a:latin typeface="Calbri"/>
            </a:endParaRPr>
          </a:p>
          <a:p>
            <a:pPr lvl="0"/>
            <a:r>
              <a:rPr lang="da-DK" i="1" dirty="0">
                <a:latin typeface="Calbri"/>
              </a:rPr>
              <a:t>- generelt kan du finde alt den information på lærepladsen, som du skal bruge på at finde din læreplads</a:t>
            </a:r>
          </a:p>
        </p:txBody>
      </p:sp>
      <p:pic>
        <p:nvPicPr>
          <p:cNvPr id="2" name="Billede 1" descr="Et billede, der indeholder tekst, Font/skrifttype, hvid, logo&#10;&#10;Automatisk genereret beskrivelse">
            <a:extLst>
              <a:ext uri="{FF2B5EF4-FFF2-40B4-BE49-F238E27FC236}">
                <a16:creationId xmlns:a16="http://schemas.microsoft.com/office/drawing/2014/main" id="{904FB548-A911-3F65-B07A-E7B84BC01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64" y="5109139"/>
            <a:ext cx="5576455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803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0229F7E-4F48-ABC2-A145-776103C63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6A0CF80C-D538-7201-F8DD-F6210F2D4811}"/>
              </a:ext>
            </a:extLst>
          </p:cNvPr>
          <p:cNvSpPr/>
          <p:nvPr/>
        </p:nvSpPr>
        <p:spPr>
          <a:xfrm>
            <a:off x="1" y="468086"/>
            <a:ext cx="12192000" cy="140425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143F6166-25CF-B609-6686-5ACDAE444AFC}"/>
              </a:ext>
            </a:extLst>
          </p:cNvPr>
          <p:cNvSpPr txBox="1"/>
          <p:nvPr/>
        </p:nvSpPr>
        <p:spPr>
          <a:xfrm>
            <a:off x="618564" y="977152"/>
            <a:ext cx="77544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>
                <a:solidFill>
                  <a:schemeClr val="bg1"/>
                </a:solidFill>
                <a:latin typeface="Calbri"/>
              </a:rPr>
              <a:t>HVORDAN GØR MAN?</a:t>
            </a:r>
          </a:p>
          <a:p>
            <a:r>
              <a:rPr lang="da-DK" i="1" dirty="0">
                <a:solidFill>
                  <a:schemeClr val="bg1"/>
                </a:solidFill>
                <a:latin typeface="Calbri"/>
                <a:cs typeface="Calibri" panose="020F0502020204030204" pitchFamily="34" charset="0"/>
              </a:rPr>
              <a:t>- brug din søgelog korrekt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2EF4CB68-48FA-316E-6191-EA50A99E8728}"/>
              </a:ext>
            </a:extLst>
          </p:cNvPr>
          <p:cNvSpPr/>
          <p:nvPr/>
        </p:nvSpPr>
        <p:spPr>
          <a:xfrm>
            <a:off x="9359153" y="0"/>
            <a:ext cx="519953" cy="2501154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0" name="Billede 9" descr="Et billede, der indeholder sort, mørke&#10;&#10;Automatisk genereret beskrivelse">
            <a:extLst>
              <a:ext uri="{FF2B5EF4-FFF2-40B4-BE49-F238E27FC236}">
                <a16:creationId xmlns:a16="http://schemas.microsoft.com/office/drawing/2014/main" id="{06D33102-3595-26D8-E471-1438F3DA34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305" y="4741766"/>
            <a:ext cx="1219200" cy="1877746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895F591A-0BFB-3431-26A0-E98DDEC90B86}"/>
              </a:ext>
            </a:extLst>
          </p:cNvPr>
          <p:cNvSpPr txBox="1"/>
          <p:nvPr/>
        </p:nvSpPr>
        <p:spPr>
          <a:xfrm>
            <a:off x="636494" y="2224882"/>
            <a:ext cx="754828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1" dirty="0">
                <a:latin typeface="Calbri"/>
              </a:rPr>
              <a:t>SÅDAN BRUGER DU SØGELOGGEN PÅ </a:t>
            </a:r>
            <a:r>
              <a:rPr lang="da-DK" b="1" dirty="0">
                <a:latin typeface="Cal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WWW.LÆREPLADSEN.DK</a:t>
            </a:r>
            <a:r>
              <a:rPr lang="da-DK" b="1" dirty="0">
                <a:latin typeface="Calbri"/>
              </a:rPr>
              <a:t> </a:t>
            </a:r>
          </a:p>
          <a:p>
            <a:endParaRPr lang="da-DK" b="1" dirty="0">
              <a:latin typeface="Calbri"/>
            </a:endParaRPr>
          </a:p>
          <a:p>
            <a:r>
              <a:rPr lang="da-DK" dirty="0">
                <a:latin typeface="Calbri"/>
              </a:rPr>
              <a:t>Søgeloggen skal bruges til at </a:t>
            </a:r>
            <a:r>
              <a:rPr lang="da-DK" b="1" dirty="0">
                <a:latin typeface="Calbri"/>
              </a:rPr>
              <a:t>skabe et overblik </a:t>
            </a:r>
            <a:r>
              <a:rPr lang="da-DK" dirty="0">
                <a:latin typeface="Calbri"/>
              </a:rPr>
              <a:t>over virksomheder, som du er i kontakt med. </a:t>
            </a:r>
          </a:p>
          <a:p>
            <a:endParaRPr lang="da-DK" dirty="0">
              <a:latin typeface="Calbri"/>
            </a:endParaRPr>
          </a:p>
          <a:p>
            <a:r>
              <a:rPr lang="da-DK" dirty="0">
                <a:latin typeface="Calbri"/>
              </a:rPr>
              <a:t>Det er her du dokumenterer din søgeaktivitet, så virksomhedskonsulenten kan se at du følger </a:t>
            </a:r>
            <a:r>
              <a:rPr lang="da-DK" b="1" dirty="0">
                <a:latin typeface="Calbri"/>
              </a:rPr>
              <a:t>EMMA krav</a:t>
            </a:r>
            <a:r>
              <a:rPr lang="da-DK" dirty="0">
                <a:latin typeface="Calbri"/>
              </a:rPr>
              <a:t>, men også til jer selv, så i kan følge med i hvilke virksomheder i har været i kontakt med.</a:t>
            </a:r>
          </a:p>
          <a:p>
            <a:endParaRPr lang="da-DK" dirty="0">
              <a:latin typeface="Calbri"/>
            </a:endParaRPr>
          </a:p>
          <a:p>
            <a:r>
              <a:rPr lang="da-DK" b="1" dirty="0">
                <a:latin typeface="Calbri"/>
              </a:rPr>
              <a:t>OBS: </a:t>
            </a:r>
            <a:r>
              <a:rPr lang="da-DK" dirty="0">
                <a:latin typeface="Calbri"/>
              </a:rPr>
              <a:t>Du kan </a:t>
            </a:r>
            <a:r>
              <a:rPr lang="da-DK" b="1" dirty="0">
                <a:latin typeface="Calbri"/>
              </a:rPr>
              <a:t>IKKE</a:t>
            </a:r>
            <a:r>
              <a:rPr lang="da-DK" dirty="0">
                <a:latin typeface="Calbri"/>
              </a:rPr>
              <a:t> kontakte virksomheden via søgeloggen.</a:t>
            </a:r>
          </a:p>
        </p:txBody>
      </p:sp>
      <p:pic>
        <p:nvPicPr>
          <p:cNvPr id="2" name="Billede 1" descr="Et billede, der indeholder tekst, Font/skrifttype, hvid, logo&#10;&#10;Automatisk genereret beskrivelse">
            <a:extLst>
              <a:ext uri="{FF2B5EF4-FFF2-40B4-BE49-F238E27FC236}">
                <a16:creationId xmlns:a16="http://schemas.microsoft.com/office/drawing/2014/main" id="{91C6DA48-E9E3-69A9-F731-CBA63C1FE6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64" y="5309348"/>
            <a:ext cx="5576455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032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827DF-1091-23F4-916B-A7DAEB616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907B8EE4-19C2-3B26-50CB-20A28ABF9338}"/>
              </a:ext>
            </a:extLst>
          </p:cNvPr>
          <p:cNvSpPr/>
          <p:nvPr/>
        </p:nvSpPr>
        <p:spPr>
          <a:xfrm>
            <a:off x="1" y="468086"/>
            <a:ext cx="12192000" cy="140425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999A164A-A3D8-594A-4D39-3D3F492E7EA6}"/>
              </a:ext>
            </a:extLst>
          </p:cNvPr>
          <p:cNvSpPr txBox="1"/>
          <p:nvPr/>
        </p:nvSpPr>
        <p:spPr>
          <a:xfrm>
            <a:off x="618564" y="977152"/>
            <a:ext cx="77544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>
                <a:solidFill>
                  <a:schemeClr val="bg1"/>
                </a:solidFill>
                <a:latin typeface="Calbri"/>
              </a:rPr>
              <a:t>MIN PERSONLIGE SIDE </a:t>
            </a:r>
            <a:br>
              <a:rPr lang="da-DK" sz="2400" b="1" dirty="0">
                <a:solidFill>
                  <a:schemeClr val="bg1"/>
                </a:solidFill>
                <a:latin typeface="Calbri"/>
              </a:rPr>
            </a:br>
            <a:r>
              <a:rPr lang="da-DK" i="1" dirty="0">
                <a:solidFill>
                  <a:schemeClr val="bg1"/>
                </a:solidFill>
                <a:latin typeface="Calbri"/>
              </a:rPr>
              <a:t>- på lærepladsen.dk</a:t>
            </a:r>
            <a:endParaRPr lang="da-DK" i="1" dirty="0">
              <a:solidFill>
                <a:schemeClr val="bg1"/>
              </a:solidFill>
              <a:latin typeface="Calbri"/>
              <a:cs typeface="Calibri" panose="020F0502020204030204" pitchFamily="34" charset="0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29DE6EFA-A586-889C-EF34-9ECE5B2A61AA}"/>
              </a:ext>
            </a:extLst>
          </p:cNvPr>
          <p:cNvSpPr/>
          <p:nvPr/>
        </p:nvSpPr>
        <p:spPr>
          <a:xfrm>
            <a:off x="9359153" y="0"/>
            <a:ext cx="519953" cy="2501154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0" name="Billede 9" descr="Et billede, der indeholder sort, mørke&#10;&#10;Automatisk genereret beskrivelse">
            <a:extLst>
              <a:ext uri="{FF2B5EF4-FFF2-40B4-BE49-F238E27FC236}">
                <a16:creationId xmlns:a16="http://schemas.microsoft.com/office/drawing/2014/main" id="{BAFF9FD7-CEAB-59B2-ABE0-4D3C139C8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305" y="4741766"/>
            <a:ext cx="1219200" cy="1877746"/>
          </a:xfrm>
          <a:prstGeom prst="rect">
            <a:avLst/>
          </a:prstGeom>
        </p:spPr>
      </p:pic>
      <p:pic>
        <p:nvPicPr>
          <p:cNvPr id="5" name="Pladsholder til indhold 3">
            <a:extLst>
              <a:ext uri="{FF2B5EF4-FFF2-40B4-BE49-F238E27FC236}">
                <a16:creationId xmlns:a16="http://schemas.microsoft.com/office/drawing/2014/main" id="{A9A5783C-4CD3-A0E2-414E-12EEF264F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5276" y="2286117"/>
            <a:ext cx="6144662" cy="4019633"/>
          </a:xfrm>
          <a:prstGeom prst="rect">
            <a:avLst/>
          </a:prstGeom>
        </p:spPr>
      </p:pic>
      <p:cxnSp>
        <p:nvCxnSpPr>
          <p:cNvPr id="9" name="Lige pilforbindelse 8">
            <a:extLst>
              <a:ext uri="{FF2B5EF4-FFF2-40B4-BE49-F238E27FC236}">
                <a16:creationId xmlns:a16="http://schemas.microsoft.com/office/drawing/2014/main" id="{7A9FF6C3-8A2A-2211-74DD-9A587FBF8BEA}"/>
              </a:ext>
            </a:extLst>
          </p:cNvPr>
          <p:cNvCxnSpPr>
            <a:cxnSpLocks/>
          </p:cNvCxnSpPr>
          <p:nvPr/>
        </p:nvCxnSpPr>
        <p:spPr>
          <a:xfrm>
            <a:off x="6399104" y="2129590"/>
            <a:ext cx="104175" cy="474500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Lige pilforbindelse 10">
            <a:extLst>
              <a:ext uri="{FF2B5EF4-FFF2-40B4-BE49-F238E27FC236}">
                <a16:creationId xmlns:a16="http://schemas.microsoft.com/office/drawing/2014/main" id="{4324CF42-106D-AAFA-56C3-9D795A3A88C2}"/>
              </a:ext>
            </a:extLst>
          </p:cNvPr>
          <p:cNvCxnSpPr>
            <a:cxnSpLocks/>
          </p:cNvCxnSpPr>
          <p:nvPr/>
        </p:nvCxnSpPr>
        <p:spPr>
          <a:xfrm flipH="1">
            <a:off x="3252723" y="2129590"/>
            <a:ext cx="1514351" cy="2838946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felt 11">
            <a:extLst>
              <a:ext uri="{FF2B5EF4-FFF2-40B4-BE49-F238E27FC236}">
                <a16:creationId xmlns:a16="http://schemas.microsoft.com/office/drawing/2014/main" id="{26C002FF-62C9-2154-156B-071703450997}"/>
              </a:ext>
            </a:extLst>
          </p:cNvPr>
          <p:cNvSpPr txBox="1"/>
          <p:nvPr/>
        </p:nvSpPr>
        <p:spPr>
          <a:xfrm>
            <a:off x="8955744" y="2541495"/>
            <a:ext cx="22770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>
                <a:latin typeface="Calbri"/>
              </a:rPr>
              <a:t>SYNLIGHED</a:t>
            </a:r>
            <a:r>
              <a:rPr lang="da-DK" dirty="0">
                <a:latin typeface="Calbri"/>
              </a:rPr>
              <a:t> er vigtigt da det gør jer synlige overfor virksomheder, der selv kigger efter elever</a:t>
            </a:r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75595679-0169-F560-F781-D48DAFF64501}"/>
              </a:ext>
            </a:extLst>
          </p:cNvPr>
          <p:cNvSpPr txBox="1"/>
          <p:nvPr/>
        </p:nvSpPr>
        <p:spPr>
          <a:xfrm>
            <a:off x="217531" y="4551424"/>
            <a:ext cx="25459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>
                <a:latin typeface="Calbri"/>
              </a:rPr>
              <a:t>SØGELOG</a:t>
            </a:r>
            <a:r>
              <a:rPr lang="da-DK" dirty="0">
                <a:latin typeface="Calbri"/>
              </a:rPr>
              <a:t> er jeres funktion til at holde styr på søgte lærepladser, samt et overblik over de virksomheder i er i kontakt med</a:t>
            </a:r>
          </a:p>
        </p:txBody>
      </p:sp>
    </p:spTree>
    <p:extLst>
      <p:ext uri="{BB962C8B-B14F-4D97-AF65-F5344CB8AC3E}">
        <p14:creationId xmlns:p14="http://schemas.microsoft.com/office/powerpoint/2010/main" val="2479324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E876D-7172-FC02-9EE7-A1E280DE4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6163C867-892D-128F-CC72-87329C2A2063}"/>
              </a:ext>
            </a:extLst>
          </p:cNvPr>
          <p:cNvSpPr/>
          <p:nvPr/>
        </p:nvSpPr>
        <p:spPr>
          <a:xfrm>
            <a:off x="1" y="468086"/>
            <a:ext cx="12192000" cy="140425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CEDADE95-C1DB-A92E-D7C6-B27DF20B3551}"/>
              </a:ext>
            </a:extLst>
          </p:cNvPr>
          <p:cNvSpPr txBox="1"/>
          <p:nvPr/>
        </p:nvSpPr>
        <p:spPr>
          <a:xfrm>
            <a:off x="618564" y="977152"/>
            <a:ext cx="77544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>
                <a:solidFill>
                  <a:schemeClr val="bg1"/>
                </a:solidFill>
                <a:latin typeface="Calbri"/>
              </a:rPr>
              <a:t>LÆREPLADSEN.DK</a:t>
            </a:r>
            <a:br>
              <a:rPr lang="da-DK" sz="2400" b="1" dirty="0">
                <a:solidFill>
                  <a:schemeClr val="bg1"/>
                </a:solidFill>
                <a:latin typeface="Calbri"/>
              </a:rPr>
            </a:br>
            <a:r>
              <a:rPr lang="da-DK" i="1" dirty="0">
                <a:solidFill>
                  <a:schemeClr val="bg1"/>
                </a:solidFill>
                <a:latin typeface="Calbri"/>
              </a:rPr>
              <a:t>- dokumenter</a:t>
            </a:r>
            <a:endParaRPr lang="da-DK" i="1" dirty="0">
              <a:solidFill>
                <a:schemeClr val="bg1"/>
              </a:solidFill>
              <a:latin typeface="Calbri"/>
              <a:cs typeface="Calibri" panose="020F0502020204030204" pitchFamily="34" charset="0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46BC248-2771-F389-E89E-E6BB62AF7D6D}"/>
              </a:ext>
            </a:extLst>
          </p:cNvPr>
          <p:cNvSpPr/>
          <p:nvPr/>
        </p:nvSpPr>
        <p:spPr>
          <a:xfrm>
            <a:off x="9359153" y="0"/>
            <a:ext cx="519953" cy="2501154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0" name="Billede 9" descr="Et billede, der indeholder sort, mørke&#10;&#10;Automatisk genereret beskrivelse">
            <a:extLst>
              <a:ext uri="{FF2B5EF4-FFF2-40B4-BE49-F238E27FC236}">
                <a16:creationId xmlns:a16="http://schemas.microsoft.com/office/drawing/2014/main" id="{481F28A3-9210-BEFA-2B41-24CC7B620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305" y="4741766"/>
            <a:ext cx="1219200" cy="1877746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28EC96E3-25CE-18A8-CACE-1494D063FD3F}"/>
              </a:ext>
            </a:extLst>
          </p:cNvPr>
          <p:cNvSpPr txBox="1"/>
          <p:nvPr/>
        </p:nvSpPr>
        <p:spPr>
          <a:xfrm>
            <a:off x="636493" y="2224882"/>
            <a:ext cx="1004047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1" dirty="0">
                <a:latin typeface="Calbri"/>
              </a:rPr>
              <a:t>TILFØJ VIRKSOMHEDER TIL SØGELOGGEN</a:t>
            </a:r>
            <a:endParaRPr lang="da-DK" dirty="0">
              <a:latin typeface="Calbri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dirty="0">
                <a:latin typeface="Calbri"/>
              </a:rPr>
              <a:t>Klik på </a:t>
            </a:r>
            <a:r>
              <a:rPr lang="da-DK" b="1" dirty="0">
                <a:latin typeface="Calbri"/>
              </a:rPr>
              <a:t>”find flere virksomheder, du vil søge hos” </a:t>
            </a:r>
            <a:r>
              <a:rPr lang="da-DK" dirty="0">
                <a:latin typeface="Calbri"/>
              </a:rPr>
              <a:t>og brug søgefelterne og filtre </a:t>
            </a:r>
            <a:br>
              <a:rPr lang="da-DK" dirty="0">
                <a:latin typeface="Calbri"/>
              </a:rPr>
            </a:br>
            <a:r>
              <a:rPr lang="da-DK" dirty="0">
                <a:latin typeface="Calbri"/>
              </a:rPr>
              <a:t>for at finde virksomheder, som du ønsker at søge hos.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dirty="0">
                <a:latin typeface="Calbri"/>
              </a:rPr>
              <a:t>Klik på </a:t>
            </a:r>
            <a:r>
              <a:rPr lang="da-DK" b="1" dirty="0">
                <a:latin typeface="Calbri"/>
              </a:rPr>
              <a:t>bogmærket</a:t>
            </a:r>
            <a:r>
              <a:rPr lang="da-DK" dirty="0">
                <a:latin typeface="Calbri"/>
              </a:rPr>
              <a:t> ud for den virksomhed, som du vil tilføje i søgeloggen.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dirty="0">
                <a:latin typeface="Calbri"/>
              </a:rPr>
              <a:t>Virksomheden er nu tilføjet din søgelog, og bogmærket bliver sort. </a:t>
            </a:r>
            <a:br>
              <a:rPr lang="da-DK" dirty="0">
                <a:latin typeface="Calbri"/>
              </a:rPr>
            </a:br>
            <a:endParaRPr lang="da-DK" dirty="0">
              <a:latin typeface="Calbri"/>
            </a:endParaRPr>
          </a:p>
          <a:p>
            <a:pPr lvl="0"/>
            <a:r>
              <a:rPr lang="da-DK" b="1" dirty="0">
                <a:latin typeface="Calbri"/>
              </a:rPr>
              <a:t>VIGTIGT: </a:t>
            </a:r>
            <a:r>
              <a:rPr lang="da-DK" dirty="0">
                <a:latin typeface="Calbri"/>
              </a:rPr>
              <a:t>Du skal herefter ind i søgeloggen og give din aktivitet den rigtige status. </a:t>
            </a:r>
            <a:br>
              <a:rPr lang="da-DK" dirty="0">
                <a:latin typeface="Calbri"/>
              </a:rPr>
            </a:br>
            <a:r>
              <a:rPr lang="da-DK" dirty="0">
                <a:latin typeface="Calbri"/>
              </a:rPr>
              <a:t>KUN virksomheder med status ”Søgt” tæller med.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86B216EE-8E62-D376-30B3-E950C9FEC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345" y="4885745"/>
            <a:ext cx="6018883" cy="16398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Venstrepil 6">
            <a:extLst>
              <a:ext uri="{FF2B5EF4-FFF2-40B4-BE49-F238E27FC236}">
                <a16:creationId xmlns:a16="http://schemas.microsoft.com/office/drawing/2014/main" id="{1940F6B0-D405-79DA-A658-2FBAB66691CA}"/>
              </a:ext>
            </a:extLst>
          </p:cNvPr>
          <p:cNvSpPr/>
          <p:nvPr/>
        </p:nvSpPr>
        <p:spPr>
          <a:xfrm rot="874042">
            <a:off x="3159664" y="5166820"/>
            <a:ext cx="2323813" cy="6946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Klik på bogmærke</a:t>
            </a:r>
          </a:p>
        </p:txBody>
      </p:sp>
    </p:spTree>
    <p:extLst>
      <p:ext uri="{BB962C8B-B14F-4D97-AF65-F5344CB8AC3E}">
        <p14:creationId xmlns:p14="http://schemas.microsoft.com/office/powerpoint/2010/main" val="3756351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EFDA4-58CD-54AC-5DBA-27F7ACCFD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AFAD8E48-7D37-F18A-3CF5-AB8DAD60600B}"/>
              </a:ext>
            </a:extLst>
          </p:cNvPr>
          <p:cNvSpPr/>
          <p:nvPr/>
        </p:nvSpPr>
        <p:spPr>
          <a:xfrm>
            <a:off x="8704729" y="3469346"/>
            <a:ext cx="2949389" cy="439270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6E136B59-E316-1450-86FE-1614399DFDEF}"/>
              </a:ext>
            </a:extLst>
          </p:cNvPr>
          <p:cNvSpPr/>
          <p:nvPr/>
        </p:nvSpPr>
        <p:spPr>
          <a:xfrm>
            <a:off x="1" y="468086"/>
            <a:ext cx="12192000" cy="140425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3A77C525-4429-1559-9849-7F84A02561F9}"/>
              </a:ext>
            </a:extLst>
          </p:cNvPr>
          <p:cNvSpPr txBox="1"/>
          <p:nvPr/>
        </p:nvSpPr>
        <p:spPr>
          <a:xfrm>
            <a:off x="618564" y="977152"/>
            <a:ext cx="77544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>
                <a:solidFill>
                  <a:schemeClr val="bg1"/>
                </a:solidFill>
                <a:latin typeface="Calbri"/>
              </a:rPr>
              <a:t>LÆREPLADSEN.DK</a:t>
            </a:r>
            <a:br>
              <a:rPr lang="da-DK" sz="2400" b="1" dirty="0">
                <a:solidFill>
                  <a:schemeClr val="bg1"/>
                </a:solidFill>
                <a:latin typeface="Calbri"/>
              </a:rPr>
            </a:br>
            <a:r>
              <a:rPr lang="da-DK" i="1" dirty="0">
                <a:solidFill>
                  <a:schemeClr val="bg1"/>
                </a:solidFill>
                <a:latin typeface="Calbri"/>
              </a:rPr>
              <a:t>- dokumenter</a:t>
            </a:r>
            <a:endParaRPr lang="da-DK" i="1" dirty="0">
              <a:solidFill>
                <a:schemeClr val="bg1"/>
              </a:solidFill>
              <a:latin typeface="Calbri"/>
              <a:cs typeface="Calibri" panose="020F0502020204030204" pitchFamily="34" charset="0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28D71847-254C-57F2-5283-8D4869EC776A}"/>
              </a:ext>
            </a:extLst>
          </p:cNvPr>
          <p:cNvSpPr/>
          <p:nvPr/>
        </p:nvSpPr>
        <p:spPr>
          <a:xfrm>
            <a:off x="9359153" y="0"/>
            <a:ext cx="519953" cy="2501154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12A0D69C-F9B4-6A65-0F0B-E376C7ABB08D}"/>
              </a:ext>
            </a:extLst>
          </p:cNvPr>
          <p:cNvSpPr txBox="1"/>
          <p:nvPr/>
        </p:nvSpPr>
        <p:spPr>
          <a:xfrm>
            <a:off x="636493" y="2224882"/>
            <a:ext cx="1004047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1" dirty="0">
                <a:latin typeface="Calbri"/>
              </a:rPr>
              <a:t>TILFØJ DOKUMENTER OG NOTER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latin typeface="Calbri"/>
              </a:rPr>
              <a:t>Klik på ”Tilføj dokumentation” ud for virksomhedens navn.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latin typeface="Calbri"/>
              </a:rPr>
              <a:t>Upload op til to dokumenter: f.eks. en kvitteringsmail fra virksomheden.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latin typeface="Calbri"/>
              </a:rPr>
              <a:t>Skriv en note så du kan huske detaljer om denne søgning.</a:t>
            </a:r>
          </a:p>
          <a:p>
            <a:endParaRPr lang="da-DK" sz="2000" b="1" dirty="0">
              <a:latin typeface="Calbri"/>
            </a:endParaRPr>
          </a:p>
          <a:p>
            <a:r>
              <a:rPr lang="da-DK" b="1" dirty="0">
                <a:latin typeface="Calbri"/>
              </a:rPr>
              <a:t>IKKE GODKENDTE VIRKSOMHEDER </a:t>
            </a:r>
            <a:r>
              <a:rPr lang="da-DK" i="1" dirty="0">
                <a:latin typeface="Calbri"/>
              </a:rPr>
              <a:t>– hvordan gør man med dem?</a:t>
            </a:r>
          </a:p>
          <a:p>
            <a:r>
              <a:rPr lang="da-DK" dirty="0">
                <a:latin typeface="Calbri"/>
              </a:rPr>
              <a:t>Ikke godkendte virksomheder skal tilføjes direkte i søgeloggen, manuelt.</a:t>
            </a: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E42AF442-9FB7-106D-6242-3DED34659E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106" y="4608833"/>
            <a:ext cx="7008554" cy="17810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963CF7D6-2EBF-DC8B-2075-F2F6FA3B3886}"/>
              </a:ext>
            </a:extLst>
          </p:cNvPr>
          <p:cNvSpPr txBox="1"/>
          <p:nvPr/>
        </p:nvSpPr>
        <p:spPr>
          <a:xfrm>
            <a:off x="8910916" y="3708705"/>
            <a:ext cx="254597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OBS. </a:t>
            </a:r>
            <a:r>
              <a:rPr lang="da-DK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ikke alle virksomheder hedder det i tror de hedder, her på lærepladsen.dk. </a:t>
            </a:r>
            <a:br>
              <a:rPr lang="da-DK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a-DK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Så hvis man ikke kan finde en virksomhed, så prøv at find deres CVR. </a:t>
            </a:r>
            <a:r>
              <a:rPr lang="da-DK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nr</a:t>
            </a:r>
            <a:r>
              <a:rPr lang="da-DK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og tast det ind, så burde de kunne findes</a:t>
            </a:r>
          </a:p>
        </p:txBody>
      </p:sp>
    </p:spTree>
    <p:extLst>
      <p:ext uri="{BB962C8B-B14F-4D97-AF65-F5344CB8AC3E}">
        <p14:creationId xmlns:p14="http://schemas.microsoft.com/office/powerpoint/2010/main" val="2803917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AD3E9-D0CA-767A-55D8-D75789381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048D78FE-EC65-9AE9-FC89-841E2C155D20}"/>
              </a:ext>
            </a:extLst>
          </p:cNvPr>
          <p:cNvSpPr/>
          <p:nvPr/>
        </p:nvSpPr>
        <p:spPr>
          <a:xfrm>
            <a:off x="1" y="468086"/>
            <a:ext cx="12192000" cy="140425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2AC073B7-576F-4B5A-6781-D6CF86D953FE}"/>
              </a:ext>
            </a:extLst>
          </p:cNvPr>
          <p:cNvSpPr txBox="1"/>
          <p:nvPr/>
        </p:nvSpPr>
        <p:spPr>
          <a:xfrm>
            <a:off x="618564" y="977152"/>
            <a:ext cx="77544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LÆREPLADSEN.DK</a:t>
            </a:r>
          </a:p>
          <a:p>
            <a:r>
              <a:rPr lang="da-DK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krav og konsekvenser 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0DDAE982-6897-3EC8-6EE5-D9018699A2AE}"/>
              </a:ext>
            </a:extLst>
          </p:cNvPr>
          <p:cNvSpPr/>
          <p:nvPr/>
        </p:nvSpPr>
        <p:spPr>
          <a:xfrm>
            <a:off x="9359153" y="0"/>
            <a:ext cx="519953" cy="2205318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0" name="Billede 9" descr="Et billede, der indeholder sort, mørke&#10;&#10;Automatisk genereret beskrivelse">
            <a:extLst>
              <a:ext uri="{FF2B5EF4-FFF2-40B4-BE49-F238E27FC236}">
                <a16:creationId xmlns:a16="http://schemas.microsoft.com/office/drawing/2014/main" id="{5399666D-CD68-E9D5-0AB4-486DF3DC2F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352" y="4574923"/>
            <a:ext cx="1219200" cy="1877746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97F9C15D-C15E-E4A8-63D4-FBF0282D3656}"/>
              </a:ext>
            </a:extLst>
          </p:cNvPr>
          <p:cNvSpPr txBox="1"/>
          <p:nvPr/>
        </p:nvSpPr>
        <p:spPr>
          <a:xfrm>
            <a:off x="618564" y="2090411"/>
            <a:ext cx="831924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>
                <a:latin typeface="Calibri" panose="020F0502020204030204" pitchFamily="34" charset="0"/>
                <a:cs typeface="Calibri" panose="020F0502020204030204" pitchFamily="34" charset="0"/>
              </a:rPr>
              <a:t>HVILKE KRAV ER DER TIL JER?</a:t>
            </a:r>
          </a:p>
          <a:p>
            <a:pPr marL="285750" indent="-285750">
              <a:buFontTx/>
              <a:buChar char="-"/>
            </a:pPr>
            <a:r>
              <a:rPr lang="da-DK" dirty="0"/>
              <a:t>Du skal søge </a:t>
            </a:r>
            <a:r>
              <a:rPr lang="da-DK" b="1" dirty="0"/>
              <a:t>ET PASSENDE ANTAL </a:t>
            </a:r>
            <a:r>
              <a:rPr lang="da-DK" dirty="0"/>
              <a:t>lærepladser om ugen, under hele dit grundforløb </a:t>
            </a:r>
            <a:r>
              <a:rPr lang="da-DK" i="1" dirty="0"/>
              <a:t>(ikke hvis du allerede har en læreplads)</a:t>
            </a:r>
          </a:p>
          <a:p>
            <a:pPr marL="285750" indent="-285750">
              <a:buFontTx/>
              <a:buChar char="-"/>
            </a:pPr>
            <a:r>
              <a:rPr lang="da-DK" dirty="0"/>
              <a:t>Du skal søge geografisk bredt og fagligt bredt – </a:t>
            </a:r>
            <a:r>
              <a:rPr lang="da-DK" b="1" dirty="0"/>
              <a:t>EMMA KRAV</a:t>
            </a:r>
          </a:p>
          <a:p>
            <a:pPr marL="285750" indent="-285750">
              <a:buFontTx/>
              <a:buChar char="-"/>
            </a:pPr>
            <a:r>
              <a:rPr lang="da-DK" dirty="0"/>
              <a:t>Din virksomhedskonsulent tjekker op på, om du er aktivt søgende. </a:t>
            </a:r>
            <a:br>
              <a:rPr lang="da-DK" dirty="0"/>
            </a:br>
            <a:r>
              <a:rPr lang="da-DK" dirty="0"/>
              <a:t>Dette er et krav for at blive optaget i skoleoplæring </a:t>
            </a:r>
            <a:r>
              <a:rPr lang="da-DK" i="1" dirty="0"/>
              <a:t>– hvis man ikke har fundet en læreplads inden man afslutter GF2</a:t>
            </a:r>
          </a:p>
          <a:p>
            <a:pPr marL="285750" indent="-285750">
              <a:buFontTx/>
              <a:buChar char="-"/>
            </a:pPr>
            <a:r>
              <a:rPr lang="da-DK" dirty="0"/>
              <a:t>For at have mulighed for at komme i skoleoplæring, skal du have været aktiv søgende, igennem hele dit grundforløb – og registreret dem i din søgelog.</a:t>
            </a:r>
          </a:p>
          <a:p>
            <a:br>
              <a:rPr lang="da-DK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a-DK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a-DK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a-DK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 er et lovkrav, at du er </a:t>
            </a:r>
            <a:r>
              <a:rPr lang="da-DK" sz="1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AKTIVT søgende </a:t>
            </a:r>
            <a:r>
              <a:rPr lang="da-DK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og dokumenterer et passende antal ansøgninger pr. uge under hele dit grundforløb 2, indtil du har en underskrevet uddannelsesaftale. </a:t>
            </a:r>
            <a:endParaRPr lang="da-DK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DEA97FFE-D2F2-7294-BD2A-7DD224703C0A}"/>
              </a:ext>
            </a:extLst>
          </p:cNvPr>
          <p:cNvSpPr/>
          <p:nvPr/>
        </p:nvSpPr>
        <p:spPr>
          <a:xfrm>
            <a:off x="0" y="5333998"/>
            <a:ext cx="9215718" cy="105783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81892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3483B-8A6F-7922-26B8-843B74C24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5BCEAFB3-81F3-82D9-AB42-AEE05AE04570}"/>
              </a:ext>
            </a:extLst>
          </p:cNvPr>
          <p:cNvSpPr/>
          <p:nvPr/>
        </p:nvSpPr>
        <p:spPr>
          <a:xfrm>
            <a:off x="1" y="468086"/>
            <a:ext cx="12192000" cy="140425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266260C3-DDA5-9FE1-8D8C-03B2114C53E2}"/>
              </a:ext>
            </a:extLst>
          </p:cNvPr>
          <p:cNvSpPr txBox="1"/>
          <p:nvPr/>
        </p:nvSpPr>
        <p:spPr>
          <a:xfrm>
            <a:off x="636494" y="959224"/>
            <a:ext cx="77544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EMMA </a:t>
            </a:r>
          </a:p>
          <a:p>
            <a:r>
              <a:rPr lang="da-DK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hvad betyder EMMA?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10BE46DB-A656-2957-66FA-5E08FA143478}"/>
              </a:ext>
            </a:extLst>
          </p:cNvPr>
          <p:cNvSpPr/>
          <p:nvPr/>
        </p:nvSpPr>
        <p:spPr>
          <a:xfrm>
            <a:off x="9359153" y="0"/>
            <a:ext cx="519953" cy="2205318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3" name="Billede 2" descr="Et billede, der indeholder sort, mørke&#10;&#10;Automatisk genereret beskrivelse">
            <a:extLst>
              <a:ext uri="{FF2B5EF4-FFF2-40B4-BE49-F238E27FC236}">
                <a16:creationId xmlns:a16="http://schemas.microsoft.com/office/drawing/2014/main" id="{0A01925F-5D5E-F893-FCCC-9C284A1A18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352" y="4592853"/>
            <a:ext cx="1219200" cy="1877746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E6F380AD-E91D-4F95-37FD-775BB23F8F88}"/>
              </a:ext>
            </a:extLst>
          </p:cNvPr>
          <p:cNvSpPr txBox="1"/>
          <p:nvPr/>
        </p:nvSpPr>
        <p:spPr>
          <a:xfrm>
            <a:off x="636494" y="2189025"/>
            <a:ext cx="9941858" cy="5632311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algn="l"/>
            <a:r>
              <a:rPr lang="da-DK" sz="30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E</a:t>
            </a:r>
            <a:r>
              <a:rPr lang="da-DK" sz="1800" b="1" dirty="0">
                <a:solidFill>
                  <a:schemeClr val="tx1"/>
                </a:solidFill>
              </a:rPr>
              <a:t>GNET</a:t>
            </a:r>
            <a:r>
              <a:rPr lang="da-DK" sz="1800" dirty="0">
                <a:solidFill>
                  <a:schemeClr val="tx1"/>
                </a:solidFill>
              </a:rPr>
              <a:t>: </a:t>
            </a:r>
          </a:p>
          <a:p>
            <a:pPr algn="l"/>
            <a:r>
              <a:rPr lang="da-DK" sz="1800" dirty="0">
                <a:solidFill>
                  <a:schemeClr val="tx1"/>
                </a:solidFill>
              </a:rPr>
              <a:t>Du skal være kvalificeret, kunne </a:t>
            </a:r>
            <a:br>
              <a:rPr lang="da-DK" sz="1800" dirty="0">
                <a:solidFill>
                  <a:schemeClr val="tx1"/>
                </a:solidFill>
              </a:rPr>
            </a:br>
            <a:r>
              <a:rPr lang="da-DK" sz="1800" dirty="0">
                <a:solidFill>
                  <a:schemeClr val="tx1"/>
                </a:solidFill>
              </a:rPr>
              <a:t>fungere på en arbejdsplads, </a:t>
            </a:r>
            <a:br>
              <a:rPr lang="da-DK" sz="1800" dirty="0">
                <a:solidFill>
                  <a:schemeClr val="tx1"/>
                </a:solidFill>
              </a:rPr>
            </a:br>
            <a:r>
              <a:rPr lang="da-DK" sz="1800" dirty="0">
                <a:solidFill>
                  <a:schemeClr val="tx1"/>
                </a:solidFill>
              </a:rPr>
              <a:t>samarbejde, udvise respekt, </a:t>
            </a:r>
            <a:br>
              <a:rPr lang="da-DK" sz="1800" dirty="0">
                <a:solidFill>
                  <a:schemeClr val="tx1"/>
                </a:solidFill>
              </a:rPr>
            </a:br>
            <a:r>
              <a:rPr lang="da-DK" sz="1800" dirty="0">
                <a:solidFill>
                  <a:schemeClr val="tx1"/>
                </a:solidFill>
              </a:rPr>
              <a:t>motivation og engagement</a:t>
            </a:r>
            <a:endParaRPr lang="da-DK" sz="1800" b="1" dirty="0">
              <a:solidFill>
                <a:schemeClr val="tx1"/>
              </a:solidFill>
            </a:endParaRPr>
          </a:p>
          <a:p>
            <a:pPr algn="l"/>
            <a:endParaRPr lang="da-DK" sz="1800" b="1" dirty="0">
              <a:solidFill>
                <a:schemeClr val="tx1"/>
              </a:solidFill>
            </a:endParaRPr>
          </a:p>
          <a:p>
            <a:pPr algn="l"/>
            <a:r>
              <a:rPr lang="da-DK" sz="30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M</a:t>
            </a:r>
            <a:r>
              <a:rPr lang="da-DK" sz="1800" b="1" dirty="0">
                <a:solidFill>
                  <a:schemeClr val="tx1"/>
                </a:solidFill>
              </a:rPr>
              <a:t>OBIL FAGLIG</a:t>
            </a:r>
            <a:r>
              <a:rPr lang="da-DK" sz="1800" dirty="0">
                <a:solidFill>
                  <a:schemeClr val="tx1"/>
                </a:solidFill>
              </a:rPr>
              <a:t>: </a:t>
            </a:r>
          </a:p>
          <a:p>
            <a:pPr algn="l"/>
            <a:r>
              <a:rPr lang="da-DK" sz="1800" dirty="0">
                <a:solidFill>
                  <a:schemeClr val="tx1"/>
                </a:solidFill>
              </a:rPr>
              <a:t>Du skal være fleksibel i dit valg af </a:t>
            </a:r>
          </a:p>
          <a:p>
            <a:pPr algn="l"/>
            <a:r>
              <a:rPr lang="da-DK" sz="1800" dirty="0">
                <a:solidFill>
                  <a:schemeClr val="tx1"/>
                </a:solidFill>
              </a:rPr>
              <a:t>læreplads, og tage imod en uddannelsesaftale inden for din uddannelse</a:t>
            </a:r>
            <a:endParaRPr lang="da-DK" sz="1800" b="1" dirty="0">
              <a:solidFill>
                <a:schemeClr val="tx1"/>
              </a:solidFill>
            </a:endParaRPr>
          </a:p>
          <a:p>
            <a:pPr algn="l"/>
            <a:endParaRPr lang="da-DK" sz="1800" b="1" dirty="0">
              <a:solidFill>
                <a:schemeClr val="tx1"/>
              </a:solidFill>
            </a:endParaRPr>
          </a:p>
          <a:p>
            <a:pPr algn="l"/>
            <a:endParaRPr lang="da-DK" sz="1800" b="1" dirty="0">
              <a:solidFill>
                <a:schemeClr val="tx1"/>
              </a:solidFill>
            </a:endParaRPr>
          </a:p>
          <a:p>
            <a:pPr algn="l"/>
            <a:endParaRPr lang="da-DK" b="1" dirty="0"/>
          </a:p>
          <a:p>
            <a:pPr algn="l"/>
            <a:endParaRPr lang="da-DK" sz="1800" b="1" dirty="0">
              <a:solidFill>
                <a:schemeClr val="tx1"/>
              </a:solidFill>
            </a:endParaRPr>
          </a:p>
          <a:p>
            <a:pPr algn="l"/>
            <a:endParaRPr lang="da-DK" b="1" dirty="0"/>
          </a:p>
          <a:p>
            <a:pPr algn="l"/>
            <a:endParaRPr lang="da-DK" sz="1800" b="1" dirty="0">
              <a:solidFill>
                <a:schemeClr val="tx1"/>
              </a:solidFill>
            </a:endParaRPr>
          </a:p>
          <a:p>
            <a:pPr algn="l"/>
            <a:endParaRPr lang="da-DK" b="1" dirty="0"/>
          </a:p>
          <a:p>
            <a:pPr algn="l"/>
            <a:endParaRPr lang="da-DK" sz="1800" b="1" dirty="0">
              <a:solidFill>
                <a:schemeClr val="tx1"/>
              </a:solidFill>
            </a:endParaRPr>
          </a:p>
          <a:p>
            <a:pPr algn="l"/>
            <a:r>
              <a:rPr lang="da-DK" sz="30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M</a:t>
            </a:r>
            <a:r>
              <a:rPr lang="da-DK" sz="1800" b="1" dirty="0">
                <a:solidFill>
                  <a:schemeClr val="tx1"/>
                </a:solidFill>
              </a:rPr>
              <a:t>OBIL GEOGRAFISK</a:t>
            </a:r>
            <a:r>
              <a:rPr lang="da-DK" sz="1800" dirty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da-DK" sz="1800" dirty="0">
                <a:solidFill>
                  <a:schemeClr val="tx1"/>
                </a:solidFill>
              </a:rPr>
              <a:t>Du må Ikke takke nej til en uddannelsesaftale og være villig til at rejse hen til en hvilken som helst læreplads i Danmark</a:t>
            </a:r>
          </a:p>
          <a:p>
            <a:pPr algn="l"/>
            <a:endParaRPr lang="da-DK" sz="1800" b="1" dirty="0">
              <a:solidFill>
                <a:schemeClr val="tx1"/>
              </a:solidFill>
            </a:endParaRPr>
          </a:p>
          <a:p>
            <a:pPr algn="l"/>
            <a:r>
              <a:rPr lang="da-DK" sz="30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A</a:t>
            </a:r>
            <a:r>
              <a:rPr lang="da-DK" sz="1800" b="1" dirty="0">
                <a:solidFill>
                  <a:schemeClr val="tx1"/>
                </a:solidFill>
              </a:rPr>
              <a:t>KTIV SØGENDE:</a:t>
            </a:r>
          </a:p>
          <a:p>
            <a:pPr algn="l"/>
            <a:r>
              <a:rPr lang="da-DK" sz="1800" dirty="0">
                <a:solidFill>
                  <a:schemeClr val="tx1"/>
                </a:solidFill>
              </a:rPr>
              <a:t>Du skal inden optagelse, dokumentere, at du har søgt efter en læreplads – dette er et krav i dit grundforløb. </a:t>
            </a:r>
          </a:p>
          <a:p>
            <a:pPr algn="l"/>
            <a:endParaRPr lang="da-DK" dirty="0"/>
          </a:p>
          <a:p>
            <a:pPr algn="l"/>
            <a:r>
              <a:rPr lang="da-DK" sz="1800" dirty="0">
                <a:solidFill>
                  <a:schemeClr val="tx1"/>
                </a:solidFill>
              </a:rPr>
              <a:t>Du skal sikre, at dine ansøgninger er registreret med søgedato i søgeloggen på </a:t>
            </a:r>
            <a:r>
              <a:rPr lang="da-DK" sz="1800" dirty="0">
                <a:solidFill>
                  <a:schemeClr val="tx1"/>
                </a:solidFill>
                <a:hlinkClick r:id="rId3"/>
              </a:rPr>
              <a:t>www.lærepladsen.dk</a:t>
            </a:r>
            <a:r>
              <a:rPr lang="da-DK" sz="1800" dirty="0">
                <a:solidFill>
                  <a:schemeClr val="tx1"/>
                </a:solidFill>
              </a:rPr>
              <a:t> </a:t>
            </a:r>
            <a:endParaRPr lang="da-DK" sz="1800" dirty="0"/>
          </a:p>
        </p:txBody>
      </p:sp>
    </p:spTree>
    <p:extLst>
      <p:ext uri="{BB962C8B-B14F-4D97-AF65-F5344CB8AC3E}">
        <p14:creationId xmlns:p14="http://schemas.microsoft.com/office/powerpoint/2010/main" val="2275016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E3A69-DBC1-218D-E23A-47B722BBA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0A1F9042-4D36-A9B0-54AC-57520BE5A5AF}"/>
              </a:ext>
            </a:extLst>
          </p:cNvPr>
          <p:cNvSpPr/>
          <p:nvPr/>
        </p:nvSpPr>
        <p:spPr>
          <a:xfrm>
            <a:off x="1" y="468086"/>
            <a:ext cx="12192000" cy="140425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CC5FA66D-7B09-3A1A-EDCB-9DCE63120E79}"/>
              </a:ext>
            </a:extLst>
          </p:cNvPr>
          <p:cNvSpPr txBox="1"/>
          <p:nvPr/>
        </p:nvSpPr>
        <p:spPr>
          <a:xfrm>
            <a:off x="636494" y="959224"/>
            <a:ext cx="77544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Lærepladsforløb </a:t>
            </a:r>
          </a:p>
          <a:p>
            <a:r>
              <a:rPr lang="da-DK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tjek det ud …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9F69E751-1763-933B-5B6F-FCB8B0910164}"/>
              </a:ext>
            </a:extLst>
          </p:cNvPr>
          <p:cNvSpPr/>
          <p:nvPr/>
        </p:nvSpPr>
        <p:spPr>
          <a:xfrm>
            <a:off x="9359153" y="0"/>
            <a:ext cx="519953" cy="2205318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3" name="Billede 2" descr="Et billede, der indeholder sort, mørke&#10;&#10;Automatisk genereret beskrivelse">
            <a:extLst>
              <a:ext uri="{FF2B5EF4-FFF2-40B4-BE49-F238E27FC236}">
                <a16:creationId xmlns:a16="http://schemas.microsoft.com/office/drawing/2014/main" id="{0313B7AF-778C-3C56-B792-7AB170496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352" y="4592853"/>
            <a:ext cx="1219200" cy="1877746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50175A91-90F0-A036-D3A3-791BEDB5A87D}"/>
              </a:ext>
            </a:extLst>
          </p:cNvPr>
          <p:cNvSpPr txBox="1"/>
          <p:nvPr/>
        </p:nvSpPr>
        <p:spPr>
          <a:xfrm>
            <a:off x="636493" y="2205317"/>
            <a:ext cx="816684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/>
              <a:t>I det her lærepladsforløb vil i blive informeret omkring ansøgninger, CV, kontakt til virksomhederne og hvordan i kan forberede jer på en samtale.</a:t>
            </a:r>
            <a:br>
              <a:rPr lang="da-DK" dirty="0"/>
            </a:br>
            <a:br>
              <a:rPr lang="da-DK" dirty="0"/>
            </a:br>
            <a:r>
              <a:rPr lang="da-DK" dirty="0"/>
              <a:t>Link:</a:t>
            </a:r>
            <a:br>
              <a:rPr lang="da-DK" dirty="0">
                <a:solidFill>
                  <a:srgbClr val="46788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da-DK" dirty="0">
                <a:solidFill>
                  <a:srgbClr val="46788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Find en læreplads - Data og kommunikation - Overview</a:t>
            </a:r>
            <a:endParaRPr lang="da-DK" dirty="0"/>
          </a:p>
        </p:txBody>
      </p:sp>
      <p:pic>
        <p:nvPicPr>
          <p:cNvPr id="10" name="Billede 9" descr="Et billede, der indeholder tekst, person, tøj, computer&#10;&#10;AI-genereret indhold kan være ukorrekt.">
            <a:hlinkClick r:id="rId3"/>
            <a:extLst>
              <a:ext uri="{FF2B5EF4-FFF2-40B4-BE49-F238E27FC236}">
                <a16:creationId xmlns:a16="http://schemas.microsoft.com/office/drawing/2014/main" id="{C640A17A-8C65-FC61-69FA-79EB339FC2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26" y="3822800"/>
            <a:ext cx="5554568" cy="284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941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6B370E6-6099-F5E8-8FAF-C00358235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dsholder til indhold 3">
            <a:extLst>
              <a:ext uri="{FF2B5EF4-FFF2-40B4-BE49-F238E27FC236}">
                <a16:creationId xmlns:a16="http://schemas.microsoft.com/office/drawing/2014/main" id="{587437C8-B602-0AA2-44C5-57493C686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8713" y="2080481"/>
            <a:ext cx="6711009" cy="439011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FEB5D917-7CB8-0E0C-F387-3987EE8B5166}"/>
              </a:ext>
            </a:extLst>
          </p:cNvPr>
          <p:cNvSpPr/>
          <p:nvPr/>
        </p:nvSpPr>
        <p:spPr>
          <a:xfrm>
            <a:off x="1" y="468086"/>
            <a:ext cx="12192000" cy="140425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B8E16EE5-6AB9-8450-7E73-92E5CF64C1A0}"/>
              </a:ext>
            </a:extLst>
          </p:cNvPr>
          <p:cNvSpPr txBox="1"/>
          <p:nvPr/>
        </p:nvSpPr>
        <p:spPr>
          <a:xfrm>
            <a:off x="636494" y="959224"/>
            <a:ext cx="77544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DAGENS OPGAVE - OPRET EN PROFIL</a:t>
            </a:r>
          </a:p>
          <a:p>
            <a:r>
              <a:rPr lang="da-DK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opdater alle information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E374B140-1B3A-EFF3-2142-DE3B2775C8CF}"/>
              </a:ext>
            </a:extLst>
          </p:cNvPr>
          <p:cNvSpPr/>
          <p:nvPr/>
        </p:nvSpPr>
        <p:spPr>
          <a:xfrm>
            <a:off x="9359153" y="0"/>
            <a:ext cx="519953" cy="2205318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3DF48B3B-5931-F8F9-6477-7CC9DE304B1B}"/>
              </a:ext>
            </a:extLst>
          </p:cNvPr>
          <p:cNvSpPr txBox="1"/>
          <p:nvPr/>
        </p:nvSpPr>
        <p:spPr>
          <a:xfrm>
            <a:off x="633321" y="2424462"/>
            <a:ext cx="3042630" cy="1200329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Opret en profil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Lav en attraktiv profiltekst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Undersøg lærepladsen.dk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</p:txBody>
      </p:sp>
      <p:cxnSp>
        <p:nvCxnSpPr>
          <p:cNvPr id="9" name="Lige pilforbindelse 8">
            <a:extLst>
              <a:ext uri="{FF2B5EF4-FFF2-40B4-BE49-F238E27FC236}">
                <a16:creationId xmlns:a16="http://schemas.microsoft.com/office/drawing/2014/main" id="{E299A09E-1318-207C-3509-E48A17D85E98}"/>
              </a:ext>
            </a:extLst>
          </p:cNvPr>
          <p:cNvCxnSpPr>
            <a:cxnSpLocks/>
          </p:cNvCxnSpPr>
          <p:nvPr/>
        </p:nvCxnSpPr>
        <p:spPr>
          <a:xfrm>
            <a:off x="7928168" y="1968068"/>
            <a:ext cx="104175" cy="474500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Lige pilforbindelse 9">
            <a:extLst>
              <a:ext uri="{FF2B5EF4-FFF2-40B4-BE49-F238E27FC236}">
                <a16:creationId xmlns:a16="http://schemas.microsoft.com/office/drawing/2014/main" id="{C96F22F4-F819-77BB-2D68-94E01519E2D9}"/>
              </a:ext>
            </a:extLst>
          </p:cNvPr>
          <p:cNvCxnSpPr>
            <a:cxnSpLocks/>
          </p:cNvCxnSpPr>
          <p:nvPr/>
        </p:nvCxnSpPr>
        <p:spPr>
          <a:xfrm flipH="1">
            <a:off x="4539740" y="2205318"/>
            <a:ext cx="1514351" cy="2838946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Billede 2" descr="Et billede, der indeholder sort, mørke&#10;&#10;Automatisk genereret beskrivelse">
            <a:extLst>
              <a:ext uri="{FF2B5EF4-FFF2-40B4-BE49-F238E27FC236}">
                <a16:creationId xmlns:a16="http://schemas.microsoft.com/office/drawing/2014/main" id="{294D865E-3430-D1D0-C504-3FA4B653C6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352" y="4592853"/>
            <a:ext cx="1219200" cy="1877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8494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6989E-BF1E-0BA3-1374-C1A682F25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90448EC3-37A3-D511-E0DF-54ED411EA3E6}"/>
              </a:ext>
            </a:extLst>
          </p:cNvPr>
          <p:cNvSpPr/>
          <p:nvPr/>
        </p:nvSpPr>
        <p:spPr>
          <a:xfrm>
            <a:off x="1" y="468086"/>
            <a:ext cx="12192000" cy="140425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875ED3B3-03A7-87A2-5ABB-0B38001BB2C6}"/>
              </a:ext>
            </a:extLst>
          </p:cNvPr>
          <p:cNvSpPr txBox="1"/>
          <p:nvPr/>
        </p:nvSpPr>
        <p:spPr>
          <a:xfrm>
            <a:off x="636494" y="959224"/>
            <a:ext cx="77544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SPØRG LØS</a:t>
            </a:r>
            <a:endParaRPr lang="da-DK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a-DK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alle spørgsmål kan være relevante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39E46098-9993-6D87-3F8C-267597D34D7E}"/>
              </a:ext>
            </a:extLst>
          </p:cNvPr>
          <p:cNvSpPr/>
          <p:nvPr/>
        </p:nvSpPr>
        <p:spPr>
          <a:xfrm>
            <a:off x="9359153" y="0"/>
            <a:ext cx="519953" cy="2205318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5" name="Billede 4" descr="Et billede, der indeholder sort-hvid, silhuet&#10;&#10;AI-genereret indhold kan være ukorrekt.">
            <a:extLst>
              <a:ext uri="{FF2B5EF4-FFF2-40B4-BE49-F238E27FC236}">
                <a16:creationId xmlns:a16="http://schemas.microsoft.com/office/drawing/2014/main" id="{CCED2E84-C119-4DE3-62F9-7856156954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731" y="1957708"/>
            <a:ext cx="4681737" cy="468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410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1036</Words>
  <Application>Microsoft Office PowerPoint</Application>
  <PresentationFormat>Widescreen</PresentationFormat>
  <Paragraphs>113</Paragraphs>
  <Slides>14</Slides>
  <Notes>0</Notes>
  <HiddenSlides>2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20" baseType="lpstr">
      <vt:lpstr>Aptos</vt:lpstr>
      <vt:lpstr>Aptos Display</vt:lpstr>
      <vt:lpstr>Arial</vt:lpstr>
      <vt:lpstr>Calbri</vt:lpstr>
      <vt:lpstr>Calibri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Roskilde Tekniske Skole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Lisette Solveig Dalsgaard Andersen</dc:creator>
  <cp:lastModifiedBy>Lisette Solveig Dalsgaard Andersen</cp:lastModifiedBy>
  <cp:revision>103</cp:revision>
  <dcterms:created xsi:type="dcterms:W3CDTF">2024-12-23T09:19:20Z</dcterms:created>
  <dcterms:modified xsi:type="dcterms:W3CDTF">2026-01-15T10:36:52Z</dcterms:modified>
</cp:coreProperties>
</file>